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45" r:id="rId35"/>
    <p:sldId id="289" r:id="rId36"/>
    <p:sldId id="346" r:id="rId37"/>
    <p:sldId id="290" r:id="rId38"/>
    <p:sldId id="291" r:id="rId39"/>
    <p:sldId id="292"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47" r:id="rId74"/>
    <p:sldId id="328" r:id="rId75"/>
    <p:sldId id="329" r:id="rId76"/>
    <p:sldId id="330" r:id="rId77"/>
    <p:sldId id="331" r:id="rId78"/>
    <p:sldId id="332" r:id="rId79"/>
    <p:sldId id="333" r:id="rId80"/>
    <p:sldId id="334" r:id="rId81"/>
    <p:sldId id="336" r:id="rId82"/>
    <p:sldId id="337" r:id="rId83"/>
    <p:sldId id="338" r:id="rId84"/>
    <p:sldId id="339" r:id="rId85"/>
    <p:sldId id="340" r:id="rId86"/>
    <p:sldId id="341" r:id="rId87"/>
    <p:sldId id="342" r:id="rId88"/>
    <p:sldId id="343"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72" d="100"/>
          <a:sy n="72" d="100"/>
        </p:scale>
        <p:origin x="-1096" y="8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2C1F5F-C1B9-465D-B447-359AED26C2F2}" type="datetimeFigureOut">
              <a:rPr lang="en-US" smtClean="0"/>
              <a:pPr/>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46483-027E-4568-9743-64AEE629702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2C1F5F-C1B9-465D-B447-359AED26C2F2}" type="datetimeFigureOut">
              <a:rPr lang="en-US" smtClean="0"/>
              <a:pPr/>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46483-027E-4568-9743-64AEE629702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2C1F5F-C1B9-465D-B447-359AED26C2F2}" type="datetimeFigureOut">
              <a:rPr lang="en-US" smtClean="0"/>
              <a:pPr/>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46483-027E-4568-9743-64AEE629702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2C1F5F-C1B9-465D-B447-359AED26C2F2}" type="datetimeFigureOut">
              <a:rPr lang="en-US" smtClean="0"/>
              <a:pPr/>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46483-027E-4568-9743-64AEE629702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2C1F5F-C1B9-465D-B447-359AED26C2F2}" type="datetimeFigureOut">
              <a:rPr lang="en-US" smtClean="0"/>
              <a:pPr/>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46483-027E-4568-9743-64AEE629702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2C1F5F-C1B9-465D-B447-359AED26C2F2}" type="datetimeFigureOut">
              <a:rPr lang="en-US" smtClean="0"/>
              <a:pPr/>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46483-027E-4568-9743-64AEE629702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2C1F5F-C1B9-465D-B447-359AED26C2F2}" type="datetimeFigureOut">
              <a:rPr lang="en-US" smtClean="0"/>
              <a:pPr/>
              <a:t>7/21/2021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C46483-027E-4568-9743-64AEE629702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2C1F5F-C1B9-465D-B447-359AED26C2F2}" type="datetimeFigureOut">
              <a:rPr lang="en-US" smtClean="0"/>
              <a:pPr/>
              <a:t>7/21/2021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C46483-027E-4568-9743-64AEE629702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2C1F5F-C1B9-465D-B447-359AED26C2F2}" type="datetimeFigureOut">
              <a:rPr lang="en-US" smtClean="0"/>
              <a:pPr/>
              <a:t>7/21/2021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C46483-027E-4568-9743-64AEE629702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2C1F5F-C1B9-465D-B447-359AED26C2F2}" type="datetimeFigureOut">
              <a:rPr lang="en-US" smtClean="0"/>
              <a:pPr/>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46483-027E-4568-9743-64AEE629702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2C1F5F-C1B9-465D-B447-359AED26C2F2}" type="datetimeFigureOut">
              <a:rPr lang="en-US" smtClean="0"/>
              <a:pPr/>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46483-027E-4568-9743-64AEE629702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C1F5F-C1B9-465D-B447-359AED26C2F2}" type="datetimeFigureOut">
              <a:rPr lang="en-US" smtClean="0"/>
              <a:pPr/>
              <a:t>7/21/2021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46483-027E-4568-9743-64AEE629702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geeksforgeeks.org/c-programming-language/" TargetMode="External"/><Relationship Id="rId2" Type="http://schemas.openxmlformats.org/officeDocument/2006/relationships/hyperlink" Target="https://www.geeksforgeeks.org/java/" TargetMode="External"/><Relationship Id="rId1" Type="http://schemas.openxmlformats.org/officeDocument/2006/relationships/slideLayout" Target="../slideLayouts/slideLayout2.xml"/><Relationship Id="rId5" Type="http://schemas.openxmlformats.org/officeDocument/2006/relationships/hyperlink" Target="https://www.geeksforgeeks.org/csharp-programming-language/" TargetMode="External"/><Relationship Id="rId4" Type="http://schemas.openxmlformats.org/officeDocument/2006/relationships/hyperlink" Target="https://www.geeksforgeeks.org/c-plus-plu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geeksforgeeks.org/php/" TargetMode="External"/><Relationship Id="rId2" Type="http://schemas.openxmlformats.org/officeDocument/2006/relationships/hyperlink" Target="https://www.geeksforgeeks.org/javascript-tutorial/" TargetMode="External"/><Relationship Id="rId1" Type="http://schemas.openxmlformats.org/officeDocument/2006/relationships/slideLayout" Target="../slideLayouts/slideLayout2.xml"/><Relationship Id="rId5" Type="http://schemas.openxmlformats.org/officeDocument/2006/relationships/hyperlink" Target="https://www.geeksforgeeks.org/python-programming-language/" TargetMode="External"/><Relationship Id="rId4" Type="http://schemas.openxmlformats.org/officeDocument/2006/relationships/hyperlink" Target="https://www.geeksforgeeks.org/perl-tutoria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geeksforgeeks.org/css-tutorials/" TargetMode="External"/><Relationship Id="rId2" Type="http://schemas.openxmlformats.org/officeDocument/2006/relationships/hyperlink" Target="https://www.geeksforgeeks.org/html-tutorial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Important Topics </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533400" y="381000"/>
            <a:ext cx="8157882" cy="5334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685800" y="304800"/>
            <a:ext cx="6705600" cy="6041679"/>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990600" y="304800"/>
            <a:ext cx="7522115" cy="61722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609600" y="152400"/>
            <a:ext cx="7315200" cy="6223851"/>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762000" y="609600"/>
            <a:ext cx="7559458" cy="54102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1143000" y="381000"/>
            <a:ext cx="6629400" cy="602932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457200" y="457200"/>
            <a:ext cx="7620000" cy="6145161"/>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685799" y="533400"/>
            <a:ext cx="7387389" cy="56388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1143000" y="0"/>
            <a:ext cx="5943600" cy="6465974"/>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rcRect/>
          <a:stretch>
            <a:fillRect/>
          </a:stretch>
        </p:blipFill>
        <p:spPr bwMode="auto">
          <a:xfrm>
            <a:off x="609600" y="304800"/>
            <a:ext cx="6781800" cy="628083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447800" y="381000"/>
            <a:ext cx="6096000" cy="6008914"/>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838200" y="990600"/>
            <a:ext cx="7974691" cy="33528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srcRect/>
          <a:stretch>
            <a:fillRect/>
          </a:stretch>
        </p:blipFill>
        <p:spPr bwMode="auto">
          <a:xfrm>
            <a:off x="761999" y="228600"/>
            <a:ext cx="7918991" cy="57150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srcRect/>
          <a:stretch>
            <a:fillRect/>
          </a:stretch>
        </p:blipFill>
        <p:spPr bwMode="auto">
          <a:xfrm>
            <a:off x="762000" y="609600"/>
            <a:ext cx="8064737" cy="54102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cstate="print"/>
          <a:srcRect/>
          <a:stretch>
            <a:fillRect/>
          </a:stretch>
        </p:blipFill>
        <p:spPr bwMode="auto">
          <a:xfrm>
            <a:off x="1524000" y="228600"/>
            <a:ext cx="5943600" cy="647716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srcRect/>
          <a:stretch>
            <a:fillRect/>
          </a:stretch>
        </p:blipFill>
        <p:spPr bwMode="auto">
          <a:xfrm>
            <a:off x="1143000" y="0"/>
            <a:ext cx="6477000" cy="6463071"/>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a:srcRect/>
          <a:stretch>
            <a:fillRect/>
          </a:stretch>
        </p:blipFill>
        <p:spPr bwMode="auto">
          <a:xfrm>
            <a:off x="228600" y="457200"/>
            <a:ext cx="8667828" cy="44958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a:blip r:embed="rId2"/>
          <a:srcRect/>
          <a:stretch>
            <a:fillRect/>
          </a:stretch>
        </p:blipFill>
        <p:spPr bwMode="auto">
          <a:xfrm>
            <a:off x="609600" y="304800"/>
            <a:ext cx="7467600" cy="6318739"/>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idx="1"/>
          </p:nvPr>
        </p:nvPicPr>
        <p:blipFill>
          <a:blip r:embed="rId2"/>
          <a:srcRect/>
          <a:stretch>
            <a:fillRect/>
          </a:stretch>
        </p:blipFill>
        <p:spPr bwMode="auto">
          <a:xfrm>
            <a:off x="557696" y="838200"/>
            <a:ext cx="8281504" cy="3810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a:srcRect/>
          <a:stretch>
            <a:fillRect/>
          </a:stretch>
        </p:blipFill>
        <p:spPr bwMode="auto">
          <a:xfrm>
            <a:off x="609600" y="228600"/>
            <a:ext cx="7696200" cy="604461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idx="1"/>
          </p:nvPr>
        </p:nvPicPr>
        <p:blipFill>
          <a:blip r:embed="rId2"/>
          <a:srcRect/>
          <a:stretch>
            <a:fillRect/>
          </a:stretch>
        </p:blipFill>
        <p:spPr bwMode="auto">
          <a:xfrm>
            <a:off x="381000" y="228600"/>
            <a:ext cx="8433838" cy="61722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219200" y="228600"/>
            <a:ext cx="5257800" cy="6488761"/>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idx="1"/>
          </p:nvPr>
        </p:nvPicPr>
        <p:blipFill>
          <a:blip r:embed="rId2"/>
          <a:srcRect/>
          <a:stretch>
            <a:fillRect/>
          </a:stretch>
        </p:blipFill>
        <p:spPr bwMode="auto">
          <a:xfrm>
            <a:off x="457200" y="914400"/>
            <a:ext cx="8398290" cy="38100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noChangeArrowheads="1"/>
          </p:cNvPicPr>
          <p:nvPr>
            <p:ph idx="1"/>
          </p:nvPr>
        </p:nvPicPr>
        <p:blipFill>
          <a:blip r:embed="rId2"/>
          <a:srcRect/>
          <a:stretch>
            <a:fillRect/>
          </a:stretch>
        </p:blipFill>
        <p:spPr bwMode="auto">
          <a:xfrm>
            <a:off x="1752600" y="228600"/>
            <a:ext cx="5029200" cy="6355682"/>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idx="1"/>
          </p:nvPr>
        </p:nvPicPr>
        <p:blipFill>
          <a:blip r:embed="rId2"/>
          <a:srcRect/>
          <a:stretch>
            <a:fillRect/>
          </a:stretch>
        </p:blipFill>
        <p:spPr bwMode="auto">
          <a:xfrm>
            <a:off x="1143000" y="228600"/>
            <a:ext cx="5943600" cy="627780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686800" cy="6172200"/>
          </a:xfrm>
        </p:spPr>
        <p:txBody>
          <a:bodyPr>
            <a:normAutofit fontScale="77500" lnSpcReduction="20000"/>
          </a:bodyPr>
          <a:lstStyle/>
          <a:p>
            <a:r>
              <a:rPr lang="en-US" b="1" dirty="0" smtClean="0"/>
              <a:t>Multipurpose Internet Mail Extension (MIME)</a:t>
            </a:r>
            <a:r>
              <a:rPr lang="en-US" dirty="0" smtClean="0"/>
              <a:t> is a standard which was proposed by Bell Communications in 1991 in order to expand limited capabilities of email.</a:t>
            </a:r>
            <a:br>
              <a:rPr lang="en-US" dirty="0" smtClean="0"/>
            </a:br>
            <a:r>
              <a:rPr lang="en-US" dirty="0" smtClean="0"/>
              <a:t>MIME is a kind of </a:t>
            </a:r>
            <a:r>
              <a:rPr lang="en-US" i="1" dirty="0" smtClean="0"/>
              <a:t>add on or a supplementary protocol</a:t>
            </a:r>
            <a:r>
              <a:rPr lang="en-US" dirty="0" smtClean="0"/>
              <a:t> which allows non-ASCII data to be sent through SMTP. It allows the users to exchange different kinds of data files on the Internet: audio, video, images, application programs as well.</a:t>
            </a:r>
          </a:p>
          <a:p>
            <a:r>
              <a:rPr lang="en-US" b="1" dirty="0" smtClean="0"/>
              <a:t>Why do we need MIME?</a:t>
            </a:r>
            <a:r>
              <a:rPr lang="en-US" dirty="0" smtClean="0"/>
              <a:t/>
            </a:r>
            <a:br>
              <a:rPr lang="en-US" dirty="0" smtClean="0"/>
            </a:br>
            <a:r>
              <a:rPr lang="en-US" dirty="0" smtClean="0"/>
              <a:t>Limitations of Simple Mail Transfer Protocol (SMTP):</a:t>
            </a:r>
          </a:p>
          <a:p>
            <a:r>
              <a:rPr lang="en-US" dirty="0" smtClean="0"/>
              <a:t>SMTP has a very simple structure</a:t>
            </a:r>
          </a:p>
          <a:p>
            <a:r>
              <a:rPr lang="en-US" dirty="0" smtClean="0"/>
              <a:t>It’s simplicity however comes with a price as it only send messages in NVT 7-bit ASCII format.</a:t>
            </a:r>
          </a:p>
          <a:p>
            <a:r>
              <a:rPr lang="en-US" dirty="0" smtClean="0"/>
              <a:t>It cannot be used for languages that do not support 7-bit ASCII format such as- French, German, Russian, Chinese and Japanese, etc. so it cannot be transmitted using SMTP. So, in order </a:t>
            </a:r>
            <a:r>
              <a:rPr lang="en-US" i="1" dirty="0" smtClean="0"/>
              <a:t>to make SMTP more broad we use MIME</a:t>
            </a:r>
            <a:r>
              <a:rPr lang="en-US" dirty="0" smtClean="0"/>
              <a:t>.</a:t>
            </a:r>
          </a:p>
          <a:p>
            <a:r>
              <a:rPr lang="en-US" dirty="0" smtClean="0"/>
              <a:t>It cannot be used to send binary files or video or audio data.</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MIME</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Purpose and Functionality of MIME –</a:t>
            </a:r>
            <a:r>
              <a:rPr lang="en-US" dirty="0" smtClean="0"/>
              <a:t/>
            </a:r>
            <a:br>
              <a:rPr lang="en-US" dirty="0" smtClean="0"/>
            </a:br>
            <a:r>
              <a:rPr lang="en-US" dirty="0" smtClean="0"/>
              <a:t>Growing demand for Email Message as people also want to express in terms of Multimedia. So, MIME another email application is introduced as it is not restricted to textual data.</a:t>
            </a:r>
          </a:p>
          <a:p>
            <a:r>
              <a:rPr lang="en-US" dirty="0" smtClean="0"/>
              <a:t>MIME </a:t>
            </a:r>
            <a:r>
              <a:rPr lang="en-US" i="1" dirty="0" smtClean="0"/>
              <a:t>transforms non-ASCII data</a:t>
            </a:r>
            <a:r>
              <a:rPr lang="en-US" dirty="0" smtClean="0"/>
              <a:t> at sender side to NVT 7-bit data and delivers it to the client SMTP. The message at receiver side is transferred back to the original data. As well as we can send video and audio data using MIME as it transfers them also in 7-bit ASCII data.</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458200" cy="6477000"/>
          </a:xfrm>
        </p:spPr>
        <p:txBody>
          <a:bodyPr>
            <a:normAutofit fontScale="62500" lnSpcReduction="20000"/>
          </a:bodyPr>
          <a:lstStyle/>
          <a:p>
            <a:r>
              <a:rPr lang="en-US" b="1" dirty="0" smtClean="0"/>
              <a:t>Features of MIME –</a:t>
            </a:r>
            <a:endParaRPr lang="en-US" dirty="0" smtClean="0"/>
          </a:p>
          <a:p>
            <a:r>
              <a:rPr lang="en-US" dirty="0" smtClean="0"/>
              <a:t/>
            </a:r>
            <a:br>
              <a:rPr lang="en-US" dirty="0" smtClean="0"/>
            </a:br>
            <a:r>
              <a:rPr lang="en-US" dirty="0" smtClean="0"/>
              <a:t>It is able to send multiple attachments with a single message.</a:t>
            </a:r>
          </a:p>
          <a:p>
            <a:r>
              <a:rPr lang="en-US" dirty="0" smtClean="0"/>
              <a:t>Unlimited message length.</a:t>
            </a:r>
          </a:p>
          <a:p>
            <a:r>
              <a:rPr lang="en-US" dirty="0" smtClean="0"/>
              <a:t>Binary attachments (executables, images, audio, or video files) which may be divided if needed.</a:t>
            </a:r>
          </a:p>
          <a:p>
            <a:r>
              <a:rPr lang="en-US" dirty="0" smtClean="0"/>
              <a:t>MIME provided support for varying content types and multi-part messages.</a:t>
            </a:r>
          </a:p>
          <a:p>
            <a:r>
              <a:rPr lang="en-US" b="1" dirty="0" smtClean="0"/>
              <a:t>Working of MIME –</a:t>
            </a:r>
            <a:r>
              <a:rPr lang="en-US" dirty="0" smtClean="0"/>
              <a:t/>
            </a:r>
            <a:br>
              <a:rPr lang="en-US" dirty="0" smtClean="0"/>
            </a:br>
            <a:r>
              <a:rPr lang="en-US" dirty="0" smtClean="0"/>
              <a:t>Suppose a user wants to send an email through user agent and it is in a non-ASCII format so there is a MIME protocol which converts it into 7-bit NVT ASCII format. Message is transferred through e-mail system to the other side in 7-bit format now MIME protocol again converts it back into non-ASCII code and now the user agent of receiver side reads it and then information is finally read by the receiver. MIME header is basically inserted at the beginning of any e-mail transfer.</a:t>
            </a:r>
          </a:p>
          <a:p>
            <a:r>
              <a:rPr lang="en-US" b="1" dirty="0" smtClean="0"/>
              <a:t>MIME with SMTP and POP –</a:t>
            </a:r>
            <a:r>
              <a:rPr lang="en-US" dirty="0" smtClean="0"/>
              <a:t/>
            </a:r>
            <a:br>
              <a:rPr lang="en-US" dirty="0" smtClean="0"/>
            </a:br>
            <a:r>
              <a:rPr lang="en-US" dirty="0" smtClean="0"/>
              <a:t>SMTP transfers the mail being a message transfer agent from senders side to the mailbox of receiver side and stores it and MIME header is added to the original header and provides additional information. while POP being the message access agent organizes the mails from the mail server to the receivers computer. POP allows user agent to connect with the message transfer agent.</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MIME</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MIME Header:</a:t>
            </a:r>
            <a:r>
              <a:rPr lang="en-US" dirty="0" smtClean="0"/>
              <a:t/>
            </a:r>
            <a:br>
              <a:rPr lang="en-US" dirty="0" smtClean="0"/>
            </a:br>
            <a:r>
              <a:rPr lang="en-US" dirty="0" smtClean="0"/>
              <a:t>It is added to the original e-mail header section to define transformation. There are </a:t>
            </a:r>
            <a:r>
              <a:rPr lang="en-US" i="1" dirty="0" smtClean="0"/>
              <a:t>five headers</a:t>
            </a:r>
            <a:r>
              <a:rPr lang="en-US" dirty="0" smtClean="0"/>
              <a:t> which we add to the original header:</a:t>
            </a:r>
          </a:p>
          <a:p>
            <a:r>
              <a:rPr lang="en-US" b="1" dirty="0" smtClean="0"/>
              <a:t>MIME Version –</a:t>
            </a:r>
            <a:r>
              <a:rPr lang="en-US" dirty="0" smtClean="0"/>
              <a:t> Defines version of MIME protocol. It must have the parameter </a:t>
            </a:r>
            <a:r>
              <a:rPr lang="en-US" i="1" dirty="0" smtClean="0"/>
              <a:t>Value 1.0</a:t>
            </a:r>
            <a:r>
              <a:rPr lang="en-US" dirty="0" smtClean="0"/>
              <a:t>, which indicates that message is formatted using MIME.</a:t>
            </a:r>
          </a:p>
          <a:p>
            <a:r>
              <a:rPr lang="en-US" b="1" dirty="0" smtClean="0"/>
              <a:t>Content Type –</a:t>
            </a:r>
            <a:r>
              <a:rPr lang="en-US" dirty="0" smtClean="0"/>
              <a:t> Type of data used in the body of message. They are of different types like text data (plain, HTML), audio content or video content.</a:t>
            </a:r>
          </a:p>
          <a:p>
            <a:r>
              <a:rPr lang="en-US" b="1" dirty="0" smtClean="0"/>
              <a:t>Content Type Encoding –</a:t>
            </a:r>
            <a:r>
              <a:rPr lang="en-US" dirty="0" smtClean="0"/>
              <a:t> It defines the method used for encoding the message. Like 7-bit encoding, 8-bit encoding, etc.</a:t>
            </a:r>
          </a:p>
          <a:p>
            <a:r>
              <a:rPr lang="en-US" b="1" dirty="0" smtClean="0"/>
              <a:t>Content Id –</a:t>
            </a:r>
            <a:r>
              <a:rPr lang="en-US" dirty="0" smtClean="0"/>
              <a:t> It is used for uniquely identifying the message.</a:t>
            </a:r>
          </a:p>
          <a:p>
            <a:r>
              <a:rPr lang="en-US" b="1" dirty="0" smtClean="0"/>
              <a:t>Content description –</a:t>
            </a:r>
            <a:r>
              <a:rPr lang="en-US" dirty="0" smtClean="0"/>
              <a:t> It defines whether the body is actually image, video or audio.</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idx="1"/>
          </p:nvPr>
        </p:nvPicPr>
        <p:blipFill>
          <a:blip r:embed="rId2"/>
          <a:srcRect/>
          <a:stretch>
            <a:fillRect/>
          </a:stretch>
        </p:blipFill>
        <p:spPr bwMode="auto">
          <a:xfrm>
            <a:off x="1066800" y="428120"/>
            <a:ext cx="6781800" cy="642988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Design Guidelines</a:t>
            </a:r>
            <a:endParaRPr lang="en-US" dirty="0"/>
          </a:p>
        </p:txBody>
      </p:sp>
      <p:pic>
        <p:nvPicPr>
          <p:cNvPr id="33794" name="Picture 2"/>
          <p:cNvPicPr>
            <a:picLocks noGrp="1" noChangeAspect="1" noChangeArrowheads="1"/>
          </p:cNvPicPr>
          <p:nvPr>
            <p:ph idx="1"/>
          </p:nvPr>
        </p:nvPicPr>
        <p:blipFill>
          <a:blip r:embed="rId2"/>
          <a:srcRect/>
          <a:stretch>
            <a:fillRect/>
          </a:stretch>
        </p:blipFill>
        <p:spPr bwMode="auto">
          <a:xfrm>
            <a:off x="1657350" y="2453481"/>
            <a:ext cx="5829300" cy="28194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Grp="1" noChangeAspect="1" noChangeArrowheads="1"/>
          </p:cNvPicPr>
          <p:nvPr>
            <p:ph idx="1"/>
          </p:nvPr>
        </p:nvPicPr>
        <p:blipFill>
          <a:blip r:embed="rId2"/>
          <a:srcRect/>
          <a:stretch>
            <a:fillRect/>
          </a:stretch>
        </p:blipFill>
        <p:spPr bwMode="auto">
          <a:xfrm>
            <a:off x="914400" y="1066800"/>
            <a:ext cx="7777380" cy="48768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609600" y="228600"/>
            <a:ext cx="7162800" cy="6169029"/>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idx="1"/>
          </p:nvPr>
        </p:nvPicPr>
        <p:blipFill>
          <a:blip r:embed="rId2"/>
          <a:srcRect/>
          <a:stretch>
            <a:fillRect/>
          </a:stretch>
        </p:blipFill>
        <p:spPr bwMode="auto">
          <a:xfrm>
            <a:off x="762000" y="914400"/>
            <a:ext cx="7623448" cy="51054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Grp="1" noChangeAspect="1" noChangeArrowheads="1"/>
          </p:cNvPicPr>
          <p:nvPr>
            <p:ph idx="1"/>
          </p:nvPr>
        </p:nvPicPr>
        <p:blipFill>
          <a:blip r:embed="rId2"/>
          <a:srcRect/>
          <a:stretch>
            <a:fillRect/>
          </a:stretch>
        </p:blipFill>
        <p:spPr bwMode="auto">
          <a:xfrm>
            <a:off x="1066800" y="914400"/>
            <a:ext cx="7330641" cy="46482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Grp="1" noChangeAspect="1" noChangeArrowheads="1"/>
          </p:cNvPicPr>
          <p:nvPr>
            <p:ph idx="1"/>
          </p:nvPr>
        </p:nvPicPr>
        <p:blipFill>
          <a:blip r:embed="rId2"/>
          <a:srcRect/>
          <a:stretch>
            <a:fillRect/>
          </a:stretch>
        </p:blipFill>
        <p:spPr bwMode="auto">
          <a:xfrm>
            <a:off x="1143000" y="1219200"/>
            <a:ext cx="7383294" cy="48006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Grp="1" noChangeAspect="1" noChangeArrowheads="1"/>
          </p:cNvPicPr>
          <p:nvPr>
            <p:ph idx="1"/>
          </p:nvPr>
        </p:nvPicPr>
        <p:blipFill>
          <a:blip r:embed="rId2"/>
          <a:srcRect/>
          <a:stretch>
            <a:fillRect/>
          </a:stretch>
        </p:blipFill>
        <p:spPr bwMode="auto">
          <a:xfrm>
            <a:off x="1295400" y="838200"/>
            <a:ext cx="7466638" cy="47244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Grp="1" noChangeAspect="1" noChangeArrowheads="1"/>
          </p:cNvPicPr>
          <p:nvPr>
            <p:ph idx="1"/>
          </p:nvPr>
        </p:nvPicPr>
        <p:blipFill>
          <a:blip r:embed="rId2"/>
          <a:srcRect/>
          <a:stretch>
            <a:fillRect/>
          </a:stretch>
        </p:blipFill>
        <p:spPr bwMode="auto">
          <a:xfrm>
            <a:off x="838199" y="1066800"/>
            <a:ext cx="7727597" cy="49530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Grp="1" noChangeAspect="1" noChangeArrowheads="1"/>
          </p:cNvPicPr>
          <p:nvPr>
            <p:ph idx="1"/>
          </p:nvPr>
        </p:nvPicPr>
        <p:blipFill>
          <a:blip r:embed="rId2"/>
          <a:srcRect/>
          <a:stretch>
            <a:fillRect/>
          </a:stretch>
        </p:blipFill>
        <p:spPr bwMode="auto">
          <a:xfrm>
            <a:off x="1295400" y="1066800"/>
            <a:ext cx="7440442" cy="51816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Grp="1" noChangeAspect="1" noChangeArrowheads="1"/>
          </p:cNvPicPr>
          <p:nvPr>
            <p:ph idx="1"/>
          </p:nvPr>
        </p:nvPicPr>
        <p:blipFill>
          <a:blip r:embed="rId2"/>
          <a:srcRect/>
          <a:stretch>
            <a:fillRect/>
          </a:stretch>
        </p:blipFill>
        <p:spPr bwMode="auto">
          <a:xfrm>
            <a:off x="1143000" y="1066800"/>
            <a:ext cx="7423122" cy="51816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Grp="1" noChangeAspect="1" noChangeArrowheads="1"/>
          </p:cNvPicPr>
          <p:nvPr>
            <p:ph idx="1"/>
          </p:nvPr>
        </p:nvPicPr>
        <p:blipFill>
          <a:blip r:embed="rId2"/>
          <a:srcRect/>
          <a:stretch>
            <a:fillRect/>
          </a:stretch>
        </p:blipFill>
        <p:spPr bwMode="auto">
          <a:xfrm>
            <a:off x="1295399" y="1524000"/>
            <a:ext cx="7196323" cy="44958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Grp="1" noChangeAspect="1" noChangeArrowheads="1"/>
          </p:cNvPicPr>
          <p:nvPr>
            <p:ph idx="1"/>
          </p:nvPr>
        </p:nvPicPr>
        <p:blipFill>
          <a:blip r:embed="rId2"/>
          <a:srcRect/>
          <a:stretch>
            <a:fillRect/>
          </a:stretch>
        </p:blipFill>
        <p:spPr bwMode="auto">
          <a:xfrm>
            <a:off x="1143000" y="914400"/>
            <a:ext cx="7268833" cy="48006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err="1" smtClean="0"/>
              <a:t>XLink</a:t>
            </a:r>
            <a:endParaRPr lang="en-US" dirty="0"/>
          </a:p>
        </p:txBody>
      </p:sp>
      <p:pic>
        <p:nvPicPr>
          <p:cNvPr id="46082" name="Picture 2"/>
          <p:cNvPicPr>
            <a:picLocks noGrp="1" noChangeAspect="1" noChangeArrowheads="1"/>
          </p:cNvPicPr>
          <p:nvPr>
            <p:ph idx="1"/>
          </p:nvPr>
        </p:nvPicPr>
        <p:blipFill>
          <a:blip r:embed="rId2"/>
          <a:srcRect/>
          <a:stretch>
            <a:fillRect/>
          </a:stretch>
        </p:blipFill>
        <p:spPr bwMode="auto">
          <a:xfrm>
            <a:off x="539324" y="1447800"/>
            <a:ext cx="8147476" cy="30480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1676400" y="152400"/>
            <a:ext cx="5105400" cy="648554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XLink</a:t>
            </a:r>
            <a:endParaRPr lang="en-US" dirty="0"/>
          </a:p>
        </p:txBody>
      </p:sp>
      <p:pic>
        <p:nvPicPr>
          <p:cNvPr id="47106" name="Picture 2"/>
          <p:cNvPicPr>
            <a:picLocks noGrp="1" noChangeAspect="1" noChangeArrowheads="1"/>
          </p:cNvPicPr>
          <p:nvPr>
            <p:ph idx="1"/>
          </p:nvPr>
        </p:nvPicPr>
        <p:blipFill>
          <a:blip r:embed="rId2"/>
          <a:srcRect/>
          <a:stretch>
            <a:fillRect/>
          </a:stretch>
        </p:blipFill>
        <p:spPr bwMode="auto">
          <a:xfrm>
            <a:off x="381000" y="1295400"/>
            <a:ext cx="8305800" cy="34290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XLink</a:t>
            </a:r>
            <a:endParaRPr lang="en-US" dirty="0"/>
          </a:p>
        </p:txBody>
      </p:sp>
      <p:pic>
        <p:nvPicPr>
          <p:cNvPr id="48130" name="Picture 2"/>
          <p:cNvPicPr>
            <a:picLocks noGrp="1" noChangeAspect="1" noChangeArrowheads="1"/>
          </p:cNvPicPr>
          <p:nvPr>
            <p:ph idx="1"/>
          </p:nvPr>
        </p:nvPicPr>
        <p:blipFill>
          <a:blip r:embed="rId2"/>
          <a:srcRect/>
          <a:stretch>
            <a:fillRect/>
          </a:stretch>
        </p:blipFill>
        <p:spPr bwMode="auto">
          <a:xfrm>
            <a:off x="228600" y="1600200"/>
            <a:ext cx="8229601" cy="27432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XLink</a:t>
            </a:r>
            <a:endParaRPr lang="en-US" dirty="0"/>
          </a:p>
        </p:txBody>
      </p:sp>
      <p:pic>
        <p:nvPicPr>
          <p:cNvPr id="49154" name="Picture 2"/>
          <p:cNvPicPr>
            <a:picLocks noGrp="1" noChangeAspect="1" noChangeArrowheads="1"/>
          </p:cNvPicPr>
          <p:nvPr>
            <p:ph idx="1"/>
          </p:nvPr>
        </p:nvPicPr>
        <p:blipFill>
          <a:blip r:embed="rId2"/>
          <a:srcRect/>
          <a:stretch>
            <a:fillRect/>
          </a:stretch>
        </p:blipFill>
        <p:spPr bwMode="auto">
          <a:xfrm>
            <a:off x="533400" y="1752600"/>
            <a:ext cx="8382001" cy="23622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Grp="1" noChangeAspect="1" noChangeArrowheads="1"/>
          </p:cNvPicPr>
          <p:nvPr>
            <p:ph idx="1"/>
          </p:nvPr>
        </p:nvPicPr>
        <p:blipFill>
          <a:blip r:embed="rId2"/>
          <a:srcRect/>
          <a:stretch>
            <a:fillRect/>
          </a:stretch>
        </p:blipFill>
        <p:spPr bwMode="auto">
          <a:xfrm>
            <a:off x="1600200" y="228600"/>
            <a:ext cx="6019800" cy="626244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Grp="1" noChangeAspect="1" noChangeArrowheads="1"/>
          </p:cNvPicPr>
          <p:nvPr>
            <p:ph idx="1"/>
          </p:nvPr>
        </p:nvPicPr>
        <p:blipFill>
          <a:blip r:embed="rId2"/>
          <a:srcRect/>
          <a:stretch>
            <a:fillRect/>
          </a:stretch>
        </p:blipFill>
        <p:spPr bwMode="auto">
          <a:xfrm>
            <a:off x="152400" y="1447800"/>
            <a:ext cx="8763000" cy="21336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XPointer</a:t>
            </a:r>
            <a:endParaRPr lang="en-US" dirty="0"/>
          </a:p>
        </p:txBody>
      </p:sp>
      <p:pic>
        <p:nvPicPr>
          <p:cNvPr id="52226" name="Picture 2"/>
          <p:cNvPicPr>
            <a:picLocks noGrp="1" noChangeAspect="1" noChangeArrowheads="1"/>
          </p:cNvPicPr>
          <p:nvPr>
            <p:ph idx="1"/>
          </p:nvPr>
        </p:nvPicPr>
        <p:blipFill>
          <a:blip r:embed="rId2"/>
          <a:srcRect/>
          <a:stretch>
            <a:fillRect/>
          </a:stretch>
        </p:blipFill>
        <p:spPr bwMode="auto">
          <a:xfrm>
            <a:off x="381000" y="1828800"/>
            <a:ext cx="8590935" cy="27432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Grp="1" noChangeAspect="1" noChangeArrowheads="1"/>
          </p:cNvPicPr>
          <p:nvPr>
            <p:ph idx="1"/>
          </p:nvPr>
        </p:nvPicPr>
        <p:blipFill>
          <a:blip r:embed="rId2"/>
          <a:srcRect/>
          <a:stretch>
            <a:fillRect/>
          </a:stretch>
        </p:blipFill>
        <p:spPr bwMode="auto">
          <a:xfrm>
            <a:off x="762000" y="152400"/>
            <a:ext cx="5867400" cy="6548673"/>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Grp="1" noChangeAspect="1" noChangeArrowheads="1"/>
          </p:cNvPicPr>
          <p:nvPr>
            <p:ph idx="1"/>
          </p:nvPr>
        </p:nvPicPr>
        <p:blipFill>
          <a:blip r:embed="rId2"/>
          <a:srcRect/>
          <a:stretch>
            <a:fillRect/>
          </a:stretch>
        </p:blipFill>
        <p:spPr bwMode="auto">
          <a:xfrm>
            <a:off x="304800" y="1066800"/>
            <a:ext cx="8693727" cy="29718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Grp="1" noChangeAspect="1" noChangeArrowheads="1"/>
          </p:cNvPicPr>
          <p:nvPr>
            <p:ph idx="1"/>
          </p:nvPr>
        </p:nvPicPr>
        <p:blipFill>
          <a:blip r:embed="rId2"/>
          <a:srcRect/>
          <a:stretch>
            <a:fillRect/>
          </a:stretch>
        </p:blipFill>
        <p:spPr bwMode="auto">
          <a:xfrm>
            <a:off x="609600" y="228600"/>
            <a:ext cx="8001247" cy="617220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Grp="1" noChangeAspect="1" noChangeArrowheads="1"/>
          </p:cNvPicPr>
          <p:nvPr>
            <p:ph idx="1"/>
          </p:nvPr>
        </p:nvPicPr>
        <p:blipFill>
          <a:blip r:embed="rId2"/>
          <a:srcRect/>
          <a:stretch>
            <a:fillRect/>
          </a:stretch>
        </p:blipFill>
        <p:spPr bwMode="auto">
          <a:xfrm>
            <a:off x="609599" y="381000"/>
            <a:ext cx="7952661" cy="48768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533400" y="381000"/>
            <a:ext cx="8115300" cy="5410200"/>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XML </a:t>
            </a:r>
            <a:r>
              <a:rPr lang="en-US" b="1" dirty="0" err="1" smtClean="0"/>
              <a:t>Validator</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Use our XML </a:t>
            </a:r>
            <a:r>
              <a:rPr lang="en-US" dirty="0" err="1" smtClean="0"/>
              <a:t>validator</a:t>
            </a:r>
            <a:r>
              <a:rPr lang="en-US" dirty="0" smtClean="0"/>
              <a:t> to syntax-check your XML.</a:t>
            </a:r>
          </a:p>
          <a:p>
            <a:r>
              <a:rPr lang="en-US" b="1" dirty="0" smtClean="0"/>
              <a:t>Well Formed XML Documents</a:t>
            </a:r>
          </a:p>
          <a:p>
            <a:r>
              <a:rPr lang="en-US" dirty="0" smtClean="0"/>
              <a:t>An XML document with correct syntax is called "Well Formed".</a:t>
            </a:r>
          </a:p>
          <a:p>
            <a:r>
              <a:rPr lang="en-US" dirty="0" smtClean="0"/>
              <a:t>The syntax rules are:</a:t>
            </a:r>
          </a:p>
          <a:p>
            <a:r>
              <a:rPr lang="en-US" dirty="0" smtClean="0"/>
              <a:t>XML documents must have a root element</a:t>
            </a:r>
          </a:p>
          <a:p>
            <a:r>
              <a:rPr lang="en-US" dirty="0" smtClean="0"/>
              <a:t>XML elements must have a closing tag</a:t>
            </a:r>
          </a:p>
          <a:p>
            <a:r>
              <a:rPr lang="en-US" dirty="0" smtClean="0"/>
              <a:t>XML tags are case sensitive</a:t>
            </a:r>
          </a:p>
          <a:p>
            <a:r>
              <a:rPr lang="en-US" dirty="0" smtClean="0"/>
              <a:t>XML elements must be properly nested</a:t>
            </a:r>
          </a:p>
          <a:p>
            <a:r>
              <a:rPr lang="en-US" dirty="0" smtClean="0"/>
              <a:t>XML attribute values must be quoted</a:t>
            </a:r>
          </a:p>
          <a:p>
            <a:r>
              <a:rPr lang="en-US" dirty="0"/>
              <a:t>&lt;?xml version="1.0" encoding="UTF-8</a:t>
            </a:r>
            <a:r>
              <a:rPr lang="en-US" b="1" dirty="0"/>
              <a:t>"</a:t>
            </a:r>
            <a:r>
              <a:rPr lang="en-US" dirty="0"/>
              <a:t>?&gt;</a:t>
            </a:r>
            <a:r>
              <a:rPr lang="en-US" dirty="0" smtClean="0"/>
              <a:t/>
            </a:r>
            <a:br>
              <a:rPr lang="en-US" dirty="0" smtClean="0"/>
            </a:br>
            <a:r>
              <a:rPr lang="en-US" dirty="0"/>
              <a:t>&lt;note&gt;</a:t>
            </a:r>
            <a:r>
              <a:rPr lang="en-US" dirty="0" smtClean="0"/>
              <a:t/>
            </a:r>
            <a:br>
              <a:rPr lang="en-US" dirty="0" smtClean="0"/>
            </a:br>
            <a:r>
              <a:rPr lang="en-US" dirty="0"/>
              <a:t>&lt;to&gt;</a:t>
            </a:r>
            <a:r>
              <a:rPr lang="en-US" dirty="0" err="1" smtClean="0"/>
              <a:t>Tove</a:t>
            </a:r>
            <a:r>
              <a:rPr lang="en-US" dirty="0"/>
              <a:t>&lt;/to&gt;</a:t>
            </a:r>
            <a:r>
              <a:rPr lang="en-US" dirty="0" smtClean="0"/>
              <a:t/>
            </a:r>
            <a:br>
              <a:rPr lang="en-US" dirty="0" smtClean="0"/>
            </a:br>
            <a:r>
              <a:rPr lang="en-US" dirty="0"/>
              <a:t>&lt;from&gt;</a:t>
            </a:r>
            <a:r>
              <a:rPr lang="en-US" dirty="0" err="1" smtClean="0"/>
              <a:t>Jani</a:t>
            </a:r>
            <a:r>
              <a:rPr lang="en-US" dirty="0"/>
              <a:t>&lt;/from&gt;</a:t>
            </a:r>
            <a:r>
              <a:rPr lang="en-US" dirty="0" smtClean="0"/>
              <a:t/>
            </a:r>
            <a:br>
              <a:rPr lang="en-US" dirty="0" smtClean="0"/>
            </a:br>
            <a:r>
              <a:rPr lang="en-US" dirty="0"/>
              <a:t>&lt;heading&gt;</a:t>
            </a:r>
            <a:r>
              <a:rPr lang="en-US" dirty="0" smtClean="0"/>
              <a:t>Reminder</a:t>
            </a:r>
            <a:r>
              <a:rPr lang="en-US" dirty="0"/>
              <a:t>&lt;/heading&gt;</a:t>
            </a:r>
            <a:r>
              <a:rPr lang="en-US" dirty="0" smtClean="0"/>
              <a:t/>
            </a:r>
            <a:br>
              <a:rPr lang="en-US" dirty="0" smtClean="0"/>
            </a:br>
            <a:r>
              <a:rPr lang="en-US" dirty="0"/>
              <a:t>&lt;body&gt;</a:t>
            </a:r>
            <a:r>
              <a:rPr lang="en-US" dirty="0" smtClean="0"/>
              <a:t>Don't forget me this weekend!</a:t>
            </a:r>
            <a:r>
              <a:rPr lang="en-US" dirty="0"/>
              <a:t>&lt;/body&gt;</a:t>
            </a:r>
            <a:r>
              <a:rPr lang="en-US" dirty="0" smtClean="0"/>
              <a:t/>
            </a:r>
            <a:br>
              <a:rPr lang="en-US" dirty="0" smtClean="0"/>
            </a:br>
            <a:r>
              <a:rPr lang="en-US" dirty="0"/>
              <a:t>&lt;/note&gt;</a:t>
            </a:r>
            <a:r>
              <a:rPr lang="en-US" dirty="0" smtClean="0"/>
              <a:t> </a:t>
            </a:r>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XML </a:t>
            </a:r>
            <a:r>
              <a:rPr lang="en-US" b="1" dirty="0" err="1" smtClean="0"/>
              <a:t>Validator</a:t>
            </a:r>
            <a:r>
              <a:rPr lang="en-US" b="1" dirty="0" smtClean="0"/>
              <a:t/>
            </a:r>
            <a:br>
              <a:rPr lang="en-US" b="1" dirty="0" smtClean="0"/>
            </a:br>
            <a:endParaRPr lang="en-US" dirty="0"/>
          </a:p>
        </p:txBody>
      </p:sp>
      <p:pic>
        <p:nvPicPr>
          <p:cNvPr id="57346" name="Picture 2"/>
          <p:cNvPicPr>
            <a:picLocks noGrp="1" noChangeAspect="1" noChangeArrowheads="1"/>
          </p:cNvPicPr>
          <p:nvPr>
            <p:ph idx="1"/>
          </p:nvPr>
        </p:nvPicPr>
        <p:blipFill>
          <a:blip r:embed="rId2"/>
          <a:srcRect/>
          <a:stretch>
            <a:fillRect/>
          </a:stretch>
        </p:blipFill>
        <p:spPr bwMode="auto">
          <a:xfrm>
            <a:off x="990600" y="1066800"/>
            <a:ext cx="6400800" cy="5431971"/>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XML </a:t>
            </a:r>
            <a:r>
              <a:rPr lang="en-US" b="1" dirty="0" err="1" smtClean="0"/>
              <a:t>Validator</a:t>
            </a:r>
            <a:r>
              <a:rPr lang="en-US" b="1" dirty="0" smtClean="0"/>
              <a:t/>
            </a:r>
            <a:br>
              <a:rPr lang="en-US" b="1" dirty="0" smtClean="0"/>
            </a:br>
            <a:endParaRPr lang="en-US" dirty="0"/>
          </a:p>
        </p:txBody>
      </p:sp>
      <p:pic>
        <p:nvPicPr>
          <p:cNvPr id="59394" name="Picture 2"/>
          <p:cNvPicPr>
            <a:picLocks noGrp="1" noChangeAspect="1" noChangeArrowheads="1"/>
          </p:cNvPicPr>
          <p:nvPr>
            <p:ph idx="1"/>
          </p:nvPr>
        </p:nvPicPr>
        <p:blipFill>
          <a:blip r:embed="rId2"/>
          <a:srcRect/>
          <a:stretch>
            <a:fillRect/>
          </a:stretch>
        </p:blipFill>
        <p:spPr bwMode="auto">
          <a:xfrm>
            <a:off x="609600" y="1295400"/>
            <a:ext cx="7797800" cy="291465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Difference Between Programming, Scripting, and Markup Languages</a:t>
            </a:r>
            <a:br>
              <a:rPr lang="en-US" sz="3200" b="1" dirty="0" smtClean="0"/>
            </a:br>
            <a:endParaRPr lang="en-US" sz="3200" dirty="0"/>
          </a:p>
        </p:txBody>
      </p:sp>
      <p:sp>
        <p:nvSpPr>
          <p:cNvPr id="3" name="Content Placeholder 2"/>
          <p:cNvSpPr>
            <a:spLocks noGrp="1"/>
          </p:cNvSpPr>
          <p:nvPr>
            <p:ph idx="1"/>
          </p:nvPr>
        </p:nvSpPr>
        <p:spPr/>
        <p:txBody>
          <a:bodyPr>
            <a:normAutofit fontScale="77500" lnSpcReduction="20000"/>
          </a:bodyPr>
          <a:lstStyle/>
          <a:p>
            <a:pPr algn="just"/>
            <a:r>
              <a:rPr lang="en-US" dirty="0" smtClean="0"/>
              <a:t>When it comes to making a website or app coding involves basically three types of languages </a:t>
            </a:r>
            <a:r>
              <a:rPr lang="en-US" dirty="0" err="1" smtClean="0"/>
              <a:t>i.e</a:t>
            </a:r>
            <a:r>
              <a:rPr lang="en-US" dirty="0" smtClean="0"/>
              <a:t> the programming language, Scripting Language and Markup Language.</a:t>
            </a:r>
          </a:p>
          <a:p>
            <a:pPr algn="just"/>
            <a:r>
              <a:rPr lang="en-US" dirty="0" smtClean="0"/>
              <a:t>There are a lot of people who consider coding as just developing or making a website but they need to understand every single language fits into a particular category and we need to know which category that language fits into. </a:t>
            </a:r>
          </a:p>
          <a:p>
            <a:pPr algn="just"/>
            <a:r>
              <a:rPr lang="en-US" dirty="0" smtClean="0"/>
              <a:t>We will discuss in detail about the difference between these three main categories or pillars of a website or an app i.e. Programming language, Scripting Language and Markup Language.</a:t>
            </a:r>
          </a:p>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Difference Between Programming, Scripting, and Markup Languages</a:t>
            </a:r>
            <a:endParaRPr lang="en-US" dirty="0"/>
          </a:p>
        </p:txBody>
      </p:sp>
      <p:sp>
        <p:nvSpPr>
          <p:cNvPr id="3" name="Content Placeholder 2"/>
          <p:cNvSpPr>
            <a:spLocks noGrp="1"/>
          </p:cNvSpPr>
          <p:nvPr>
            <p:ph idx="1"/>
          </p:nvPr>
        </p:nvSpPr>
        <p:spPr>
          <a:xfrm>
            <a:off x="457200" y="1600200"/>
            <a:ext cx="8458200" cy="4953000"/>
          </a:xfrm>
        </p:spPr>
        <p:txBody>
          <a:bodyPr>
            <a:normAutofit fontScale="62500" lnSpcReduction="20000"/>
          </a:bodyPr>
          <a:lstStyle/>
          <a:p>
            <a:pPr algn="just"/>
            <a:r>
              <a:rPr lang="en-US" b="1" dirty="0" smtClean="0"/>
              <a:t>Programming language:</a:t>
            </a:r>
            <a:r>
              <a:rPr lang="en-US" dirty="0" smtClean="0"/>
              <a:t> In simple terms, programming languages are set of instructions or code which tells a computer what it needs to do. So basically, we provide a logic or instruction to the computer to perform some task to get the desired output from it. </a:t>
            </a:r>
          </a:p>
          <a:p>
            <a:pPr algn="just"/>
            <a:r>
              <a:rPr lang="en-US" dirty="0" smtClean="0"/>
              <a:t>When we need to write a CD or burn a CD or when we need to paste something in pen drive these all instruction is given through some software which involves some instructions or set of code and this software communicate to the hardware. </a:t>
            </a:r>
          </a:p>
          <a:p>
            <a:pPr algn="just"/>
            <a:r>
              <a:rPr lang="en-US" dirty="0" smtClean="0"/>
              <a:t>Programming languages are high-level languages that need to be converted into machine level language because a computer can only understand machine level language or binary language (0 and 1).</a:t>
            </a:r>
          </a:p>
          <a:p>
            <a:pPr algn="just"/>
            <a:r>
              <a:rPr lang="en-US" dirty="0" smtClean="0"/>
              <a:t> So we write the instructions in human-readable form and then we hit the compile button to convert this into machine level language which a computer can understand and then the computer performs the task. </a:t>
            </a:r>
          </a:p>
          <a:p>
            <a:pPr algn="just"/>
            <a:r>
              <a:rPr lang="en-US" dirty="0" smtClean="0"/>
              <a:t>This conversion is done by the compiler which scans the complete code in one go and if it finds any error it immediately throws all errors. Examples are </a:t>
            </a:r>
            <a:r>
              <a:rPr lang="en-US" dirty="0" smtClean="0">
                <a:hlinkClick r:id="rId2"/>
              </a:rPr>
              <a:t>Java</a:t>
            </a:r>
            <a:r>
              <a:rPr lang="en-US" dirty="0" smtClean="0"/>
              <a:t>, </a:t>
            </a:r>
            <a:r>
              <a:rPr lang="en-US" dirty="0" smtClean="0">
                <a:hlinkClick r:id="rId3"/>
              </a:rPr>
              <a:t>C</a:t>
            </a:r>
            <a:r>
              <a:rPr lang="en-US" dirty="0" smtClean="0"/>
              <a:t>, </a:t>
            </a:r>
            <a:r>
              <a:rPr lang="en-US" dirty="0" smtClean="0">
                <a:hlinkClick r:id="rId4"/>
              </a:rPr>
              <a:t>C++</a:t>
            </a:r>
            <a:r>
              <a:rPr lang="en-US" dirty="0" smtClean="0"/>
              <a:t>, </a:t>
            </a:r>
            <a:r>
              <a:rPr lang="en-US" dirty="0" smtClean="0">
                <a:hlinkClick r:id="rId5"/>
              </a:rPr>
              <a:t>C#</a:t>
            </a:r>
            <a:r>
              <a:rPr lang="en-US" dirty="0" smtClean="0"/>
              <a:t>. Programming languages are most widely used to make software or drivers.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Difference Between Programming, Scripting, and Markup Languages</a:t>
            </a:r>
            <a:endParaRPr lang="en-US" dirty="0"/>
          </a:p>
        </p:txBody>
      </p:sp>
      <p:sp>
        <p:nvSpPr>
          <p:cNvPr id="3" name="Content Placeholder 2"/>
          <p:cNvSpPr>
            <a:spLocks noGrp="1"/>
          </p:cNvSpPr>
          <p:nvPr>
            <p:ph idx="1"/>
          </p:nvPr>
        </p:nvSpPr>
        <p:spPr>
          <a:xfrm>
            <a:off x="457200" y="1600200"/>
            <a:ext cx="8458200" cy="4953000"/>
          </a:xfrm>
        </p:spPr>
        <p:txBody>
          <a:bodyPr>
            <a:normAutofit fontScale="77500" lnSpcReduction="20000"/>
          </a:bodyPr>
          <a:lstStyle/>
          <a:p>
            <a:pPr algn="just"/>
            <a:r>
              <a:rPr lang="en-US" b="1" dirty="0" smtClean="0"/>
              <a:t>Scripting Language: </a:t>
            </a:r>
            <a:r>
              <a:rPr lang="en-US" dirty="0" smtClean="0"/>
              <a:t>As the name suggest, it’s all about giving the script to perform some certain task.</a:t>
            </a:r>
          </a:p>
          <a:p>
            <a:pPr algn="just"/>
            <a:r>
              <a:rPr lang="en-US" dirty="0" smtClean="0"/>
              <a:t> Scripting languages are basically the subcategory of programming languages which is used to give guidance to another program or we can say to control another program, so it also involves instructions.</a:t>
            </a:r>
          </a:p>
          <a:p>
            <a:pPr algn="just"/>
            <a:r>
              <a:rPr lang="en-US" dirty="0" smtClean="0"/>
              <a:t> It basically connects one language to one another languages and doesn’t work standalone. </a:t>
            </a:r>
            <a:r>
              <a:rPr lang="en-US" dirty="0" err="1" smtClean="0">
                <a:hlinkClick r:id="rId2"/>
              </a:rPr>
              <a:t>Javascript</a:t>
            </a:r>
            <a:r>
              <a:rPr lang="en-US" dirty="0" smtClean="0"/>
              <a:t>, </a:t>
            </a:r>
            <a:r>
              <a:rPr lang="en-US" dirty="0" smtClean="0">
                <a:hlinkClick r:id="rId3"/>
              </a:rPr>
              <a:t>PHP</a:t>
            </a:r>
            <a:r>
              <a:rPr lang="en-US" dirty="0" smtClean="0"/>
              <a:t>, </a:t>
            </a:r>
            <a:r>
              <a:rPr lang="en-US" dirty="0" smtClean="0">
                <a:hlinkClick r:id="rId4"/>
              </a:rPr>
              <a:t>Perl</a:t>
            </a:r>
            <a:r>
              <a:rPr lang="en-US" dirty="0" smtClean="0"/>
              <a:t>, </a:t>
            </a:r>
            <a:r>
              <a:rPr lang="en-US" dirty="0" smtClean="0">
                <a:hlinkClick r:id="rId5"/>
              </a:rPr>
              <a:t>Python</a:t>
            </a:r>
            <a:r>
              <a:rPr lang="en-US" dirty="0" smtClean="0"/>
              <a:t>, VBScript these all are the examples of scripting language. </a:t>
            </a:r>
          </a:p>
          <a:p>
            <a:pPr algn="just"/>
            <a:r>
              <a:rPr lang="en-US" dirty="0" smtClean="0"/>
              <a:t>Scripting languages need to be interpreted (Scanning the code line by line, not like compiler in one go) instead of compiled.</a:t>
            </a:r>
          </a:p>
          <a:p>
            <a:pPr algn="just"/>
            <a:r>
              <a:rPr lang="en-US" dirty="0" smtClean="0"/>
              <a:t> There is </a:t>
            </a:r>
            <a:r>
              <a:rPr lang="en-US" b="1" i="1" dirty="0" smtClean="0"/>
              <a:t>no scope of compiler</a:t>
            </a:r>
            <a:r>
              <a:rPr lang="en-US" dirty="0" smtClean="0"/>
              <a:t> in scripting languages. Scripting languages are most widely used to create a website.</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Difference Between Programming, Scripting, and Markup Languages</a:t>
            </a:r>
            <a:endParaRPr lang="en-US" dirty="0"/>
          </a:p>
        </p:txBody>
      </p:sp>
      <p:sp>
        <p:nvSpPr>
          <p:cNvPr id="3" name="Content Placeholder 2"/>
          <p:cNvSpPr>
            <a:spLocks noGrp="1"/>
          </p:cNvSpPr>
          <p:nvPr>
            <p:ph idx="1"/>
          </p:nvPr>
        </p:nvSpPr>
        <p:spPr>
          <a:xfrm>
            <a:off x="457200" y="1600200"/>
            <a:ext cx="8534400" cy="5257800"/>
          </a:xfrm>
        </p:spPr>
        <p:txBody>
          <a:bodyPr>
            <a:normAutofit fontScale="77500" lnSpcReduction="20000"/>
          </a:bodyPr>
          <a:lstStyle/>
          <a:p>
            <a:pPr algn="just"/>
            <a:r>
              <a:rPr lang="en-US" b="1" dirty="0" smtClean="0"/>
              <a:t>Markup Languages:</a:t>
            </a:r>
            <a:r>
              <a:rPr lang="en-US" dirty="0" smtClean="0"/>
              <a:t> Markup languages are completely different from programming languages and scripting languages. Markup languages prepare a structure for the data or prepare the look or design of a page. </a:t>
            </a:r>
          </a:p>
          <a:p>
            <a:pPr algn="just"/>
            <a:r>
              <a:rPr lang="en-US" dirty="0" smtClean="0"/>
              <a:t>These are </a:t>
            </a:r>
            <a:r>
              <a:rPr lang="en-US" b="1" i="1" dirty="0" smtClean="0"/>
              <a:t>presentational</a:t>
            </a:r>
            <a:r>
              <a:rPr lang="en-US" dirty="0" smtClean="0"/>
              <a:t> languages and it doesn’t include any kind of logic or algorithm, for example, HTML. </a:t>
            </a:r>
            <a:r>
              <a:rPr lang="en-US" dirty="0" smtClean="0">
                <a:hlinkClick r:id="rId2"/>
              </a:rPr>
              <a:t>HTML</a:t>
            </a:r>
            <a:r>
              <a:rPr lang="en-US" dirty="0" smtClean="0"/>
              <a:t> is not asking any kind of question to the computer or it’s not comparing things and it’s not asking any logical question. </a:t>
            </a:r>
          </a:p>
          <a:p>
            <a:pPr algn="just"/>
            <a:r>
              <a:rPr lang="en-US" dirty="0" smtClean="0"/>
              <a:t>It’s just used to represent a view inside a web browser. It tells the browser how to structure data for a specific page, layout, headings, title, table and all or styling a page in a particular way. </a:t>
            </a:r>
          </a:p>
          <a:p>
            <a:pPr algn="just"/>
            <a:r>
              <a:rPr lang="en-US" dirty="0" smtClean="0"/>
              <a:t>So basically it involves formatting data or it controls the presentation of data. Examples of Markup languages are HTML, </a:t>
            </a:r>
            <a:r>
              <a:rPr lang="en-US" dirty="0" smtClean="0">
                <a:hlinkClick r:id="rId3"/>
              </a:rPr>
              <a:t>CSS </a:t>
            </a:r>
            <a:r>
              <a:rPr lang="en-US" dirty="0" smtClean="0"/>
              <a:t>or XML. These languages are most widely used to design a website.</a:t>
            </a:r>
          </a:p>
          <a:p>
            <a:pPr algn="just"/>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Grp="1" noChangeAspect="1" noChangeArrowheads="1"/>
          </p:cNvPicPr>
          <p:nvPr>
            <p:ph idx="1"/>
          </p:nvPr>
        </p:nvPicPr>
        <p:blipFill>
          <a:blip r:embed="rId2"/>
          <a:srcRect/>
          <a:stretch>
            <a:fillRect/>
          </a:stretch>
        </p:blipFill>
        <p:spPr bwMode="auto">
          <a:xfrm>
            <a:off x="304800" y="685800"/>
            <a:ext cx="8839200" cy="51054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Grp="1" noChangeAspect="1" noChangeArrowheads="1"/>
          </p:cNvPicPr>
          <p:nvPr>
            <p:ph idx="1"/>
          </p:nvPr>
        </p:nvPicPr>
        <p:blipFill>
          <a:blip r:embed="rId2"/>
          <a:srcRect/>
          <a:stretch>
            <a:fillRect/>
          </a:stretch>
        </p:blipFill>
        <p:spPr bwMode="auto">
          <a:xfrm>
            <a:off x="1066800" y="457200"/>
            <a:ext cx="7467600" cy="6286593"/>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Grp="1" noChangeAspect="1" noChangeArrowheads="1"/>
          </p:cNvPicPr>
          <p:nvPr>
            <p:ph idx="1"/>
          </p:nvPr>
        </p:nvPicPr>
        <p:blipFill>
          <a:blip r:embed="rId2"/>
          <a:srcRect/>
          <a:stretch>
            <a:fillRect/>
          </a:stretch>
        </p:blipFill>
        <p:spPr bwMode="auto">
          <a:xfrm>
            <a:off x="533400" y="990600"/>
            <a:ext cx="8229600" cy="28829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533400" y="152400"/>
            <a:ext cx="6400800" cy="6104401"/>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Grp="1" noChangeAspect="1" noChangeArrowheads="1"/>
          </p:cNvPicPr>
          <p:nvPr>
            <p:ph idx="1"/>
          </p:nvPr>
        </p:nvPicPr>
        <p:blipFill>
          <a:blip r:embed="rId2"/>
          <a:srcRect/>
          <a:stretch>
            <a:fillRect/>
          </a:stretch>
        </p:blipFill>
        <p:spPr bwMode="auto">
          <a:xfrm>
            <a:off x="1524000" y="152400"/>
            <a:ext cx="5638800" cy="6467662"/>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Grp="1" noChangeAspect="1" noChangeArrowheads="1"/>
          </p:cNvPicPr>
          <p:nvPr>
            <p:ph idx="1"/>
          </p:nvPr>
        </p:nvPicPr>
        <p:blipFill>
          <a:blip r:embed="rId2"/>
          <a:srcRect/>
          <a:stretch>
            <a:fillRect/>
          </a:stretch>
        </p:blipFill>
        <p:spPr bwMode="auto">
          <a:xfrm>
            <a:off x="1219200" y="1523999"/>
            <a:ext cx="6248400" cy="3447895"/>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Grp="1" noChangeAspect="1" noChangeArrowheads="1"/>
          </p:cNvPicPr>
          <p:nvPr>
            <p:ph idx="1"/>
          </p:nvPr>
        </p:nvPicPr>
        <p:blipFill>
          <a:blip r:embed="rId2"/>
          <a:srcRect/>
          <a:stretch>
            <a:fillRect/>
          </a:stretch>
        </p:blipFill>
        <p:spPr bwMode="auto">
          <a:xfrm>
            <a:off x="304799" y="1066800"/>
            <a:ext cx="8458201" cy="350520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457200" y="533400"/>
            <a:ext cx="6858000" cy="6193223"/>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Grp="1" noChangeAspect="1" noChangeArrowheads="1"/>
          </p:cNvPicPr>
          <p:nvPr>
            <p:ph idx="1"/>
          </p:nvPr>
        </p:nvPicPr>
        <p:blipFill>
          <a:blip r:embed="rId2"/>
          <a:srcRect/>
          <a:stretch>
            <a:fillRect/>
          </a:stretch>
        </p:blipFill>
        <p:spPr bwMode="auto">
          <a:xfrm>
            <a:off x="609600" y="990600"/>
            <a:ext cx="7924800" cy="28067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Grp="1" noChangeAspect="1" noChangeArrowheads="1"/>
          </p:cNvPicPr>
          <p:nvPr>
            <p:ph idx="1"/>
          </p:nvPr>
        </p:nvPicPr>
        <p:blipFill>
          <a:blip r:embed="rId2"/>
          <a:srcRect l="49053" t="31989" r="13066" b="25921"/>
          <a:stretch>
            <a:fillRect/>
          </a:stretch>
        </p:blipFill>
        <p:spPr bwMode="auto">
          <a:xfrm>
            <a:off x="1600200" y="1066800"/>
            <a:ext cx="5242560" cy="32766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Grp="1" noChangeAspect="1" noChangeArrowheads="1"/>
          </p:cNvPicPr>
          <p:nvPr>
            <p:ph idx="1"/>
          </p:nvPr>
        </p:nvPicPr>
        <p:blipFill>
          <a:blip r:embed="rId2"/>
          <a:srcRect/>
          <a:stretch>
            <a:fillRect/>
          </a:stretch>
        </p:blipFill>
        <p:spPr bwMode="auto">
          <a:xfrm>
            <a:off x="228600" y="152400"/>
            <a:ext cx="8549246" cy="601980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Grp="1" noChangeAspect="1" noChangeArrowheads="1"/>
          </p:cNvPicPr>
          <p:nvPr>
            <p:ph idx="1"/>
          </p:nvPr>
        </p:nvPicPr>
        <p:blipFill>
          <a:blip r:embed="rId2"/>
          <a:srcRect/>
          <a:stretch>
            <a:fillRect/>
          </a:stretch>
        </p:blipFill>
        <p:spPr bwMode="auto">
          <a:xfrm>
            <a:off x="304800" y="1295400"/>
            <a:ext cx="8610601" cy="228600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PHP - AJAX and </a:t>
            </a:r>
            <a:r>
              <a:rPr lang="en-US" b="1" dirty="0" err="1" smtClean="0"/>
              <a:t>MySQL</a:t>
            </a:r>
            <a:r>
              <a:rPr lang="en-US" b="1" dirty="0" smtClean="0"/>
              <a:t/>
            </a:r>
            <a:br>
              <a:rPr lang="en-US" b="1" dirty="0" smtClean="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685800" y="1524000"/>
            <a:ext cx="7721600" cy="342900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l="21501" t="53876" r="67047" b="19186"/>
          <a:stretch>
            <a:fillRect/>
          </a:stretch>
        </p:blipFill>
        <p:spPr bwMode="auto">
          <a:xfrm>
            <a:off x="1524000" y="1142999"/>
            <a:ext cx="3810000" cy="5040923"/>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447800" y="457200"/>
            <a:ext cx="6172200" cy="6049978"/>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228600" y="990600"/>
            <a:ext cx="7950200" cy="3314700"/>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380999" y="228600"/>
            <a:ext cx="8405639" cy="571500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457200" y="914400"/>
            <a:ext cx="8102600" cy="441960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l="50947" t="30305" r="38636" b="46124"/>
          <a:stretch>
            <a:fillRect/>
          </a:stretch>
        </p:blipFill>
        <p:spPr bwMode="auto">
          <a:xfrm>
            <a:off x="1752600" y="2438399"/>
            <a:ext cx="2895600" cy="3685309"/>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381000" y="1371600"/>
            <a:ext cx="8534400" cy="228600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387927" y="762000"/>
            <a:ext cx="8527473" cy="480060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228600" y="152400"/>
            <a:ext cx="7696200" cy="6304868"/>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533400" y="1219200"/>
            <a:ext cx="8382000" cy="2667000"/>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533401" y="1524000"/>
            <a:ext cx="8382000" cy="2971800"/>
          </a:xfrm>
          <a:prstGeom prst="rect">
            <a:avLst/>
          </a:prstGeom>
          <a:noFill/>
          <a:ln w="9525">
            <a:noFill/>
            <a:miter lim="800000"/>
            <a:headEnd/>
            <a:tailEnd/>
          </a:ln>
          <a:effectLst/>
        </p:spPr>
      </p:pic>
      <p:pic>
        <p:nvPicPr>
          <p:cNvPr id="4" name="Picture 2"/>
          <p:cNvPicPr>
            <a:picLocks noChangeAspect="1" noChangeArrowheads="1"/>
          </p:cNvPicPr>
          <p:nvPr/>
        </p:nvPicPr>
        <p:blipFill>
          <a:blip r:embed="rId3"/>
          <a:srcRect l="17801" t="53876" r="50947" b="36022"/>
          <a:stretch>
            <a:fillRect/>
          </a:stretch>
        </p:blipFill>
        <p:spPr bwMode="auto">
          <a:xfrm>
            <a:off x="2057400" y="4953000"/>
            <a:ext cx="6286500" cy="11430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533400" y="152400"/>
            <a:ext cx="7620000" cy="6066878"/>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770</Words>
  <Application>Microsoft Office PowerPoint</Application>
  <PresentationFormat>On-screen Show (4:3)</PresentationFormat>
  <Paragraphs>65</Paragraphs>
  <Slides>88</Slides>
  <Notes>0</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Important Topics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MIME</vt:lpstr>
      <vt:lpstr>Slide 35</vt:lpstr>
      <vt:lpstr>MIME</vt:lpstr>
      <vt:lpstr>Slide 37</vt:lpstr>
      <vt:lpstr>Website Design Guidelines</vt:lpstr>
      <vt:lpstr>Slide 39</vt:lpstr>
      <vt:lpstr>Slide 40</vt:lpstr>
      <vt:lpstr>Slide 41</vt:lpstr>
      <vt:lpstr>Slide 42</vt:lpstr>
      <vt:lpstr>Slide 43</vt:lpstr>
      <vt:lpstr>Slide 44</vt:lpstr>
      <vt:lpstr>Slide 45</vt:lpstr>
      <vt:lpstr>Slide 46</vt:lpstr>
      <vt:lpstr>Slide 47</vt:lpstr>
      <vt:lpstr>Slide 48</vt:lpstr>
      <vt:lpstr>XLink</vt:lpstr>
      <vt:lpstr>XLink</vt:lpstr>
      <vt:lpstr>XLink</vt:lpstr>
      <vt:lpstr>XLink</vt:lpstr>
      <vt:lpstr>Slide 53</vt:lpstr>
      <vt:lpstr>Slide 54</vt:lpstr>
      <vt:lpstr>XPointer</vt:lpstr>
      <vt:lpstr>Slide 56</vt:lpstr>
      <vt:lpstr>Slide 57</vt:lpstr>
      <vt:lpstr>Slide 58</vt:lpstr>
      <vt:lpstr>Slide 59</vt:lpstr>
      <vt:lpstr>XML Validator </vt:lpstr>
      <vt:lpstr>XML Validator </vt:lpstr>
      <vt:lpstr>XML Validator </vt:lpstr>
      <vt:lpstr>Difference Between Programming, Scripting, and Markup Languages </vt:lpstr>
      <vt:lpstr>Difference Between Programming, Scripting, and Markup Languages</vt:lpstr>
      <vt:lpstr>Difference Between Programming, Scripting, and Markup Languages</vt:lpstr>
      <vt:lpstr>Difference Between Programming, Scripting, and Markup Languages</vt:lpstr>
      <vt:lpstr>Slide 67</vt:lpstr>
      <vt:lpstr>Slide 68</vt:lpstr>
      <vt:lpstr>Slide 69</vt:lpstr>
      <vt:lpstr>Slide 70</vt:lpstr>
      <vt:lpstr>Slide 71</vt:lpstr>
      <vt:lpstr>Slide 72</vt:lpstr>
      <vt:lpstr>Slide 73</vt:lpstr>
      <vt:lpstr>Slide 74</vt:lpstr>
      <vt:lpstr>Slide 75</vt:lpstr>
      <vt:lpstr>Slide 76</vt:lpstr>
      <vt:lpstr>Slide 77</vt:lpstr>
      <vt:lpstr>PHP - AJAX and MySQL </vt:lpstr>
      <vt:lpstr>Slide 79</vt:lpstr>
      <vt:lpstr>Slide 80</vt:lpstr>
      <vt:lpstr>Slide 81</vt:lpstr>
      <vt:lpstr>Slide 82</vt:lpstr>
      <vt:lpstr>Slide 83</vt:lpstr>
      <vt:lpstr>Slide 84</vt:lpstr>
      <vt:lpstr>Slide 85</vt:lpstr>
      <vt:lpstr>Slide 86</vt:lpstr>
      <vt:lpstr>Slide 87</vt:lpstr>
      <vt:lpstr>Slide 88</vt:lpstr>
    </vt:vector>
  </TitlesOfParts>
  <Company>iitm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ANAND</dc:creator>
  <cp:lastModifiedBy>ANAND</cp:lastModifiedBy>
  <cp:revision>8</cp:revision>
  <dcterms:created xsi:type="dcterms:W3CDTF">2021-07-18T12:44:46Z</dcterms:created>
  <dcterms:modified xsi:type="dcterms:W3CDTF">2021-07-21T02:02:41Z</dcterms:modified>
</cp:coreProperties>
</file>